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5" r:id="rId29"/>
    <p:sldId id="264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298" r:id="rId39"/>
  </p:sldIdLst>
  <p:sldSz cx="12192000" cy="6858000"/>
  <p:notesSz cx="6858000" cy="9144000"/>
  <p:embeddedFontLst>
    <p:embeddedFont>
      <p:font typeface="微软雅黑" pitchFamily="34" charset="-122"/>
      <p:regular r:id="rId41"/>
      <p:bold r:id="rId42"/>
    </p:embeddedFont>
    <p:embeddedFont>
      <p:font typeface="Tahoma" pitchFamily="34" charset="0"/>
      <p:regular r:id="rId43"/>
      <p:bold r:id="rId44"/>
    </p:embeddedFont>
    <p:embeddedFont>
      <p:font typeface=".VnTime" pitchFamily="34" charset="0"/>
      <p:regular r:id="rId45"/>
      <p:bold r:id="rId46"/>
      <p:italic r:id="rId47"/>
      <p:boldItalic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Calibri Light" charset="0"/>
      <p:regular r:id="rId53"/>
      <p:italic r:id="rId5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E9A8E-C9A8-4EDB-930A-0A72E01942D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4A27E-0948-4504-9850-8F0F44167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66176-4BDF-408C-86CD-255CEF485AD1}" type="slidenum">
              <a:rPr lang="vi-VN"/>
              <a:pPr/>
              <a:t>30</a:t>
            </a:fld>
            <a:endParaRPr lang="vi-VN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pPr/>
              <a:t>14/10/2021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slide" Target="slide28.xml"/><Relationship Id="rId5" Type="http://schemas.openxmlformats.org/officeDocument/2006/relationships/slide" Target="slide23.xml"/><Relationship Id="rId15" Type="http://schemas.openxmlformats.org/officeDocument/2006/relationships/slide" Target="slide14.xml"/><Relationship Id="rId10" Type="http://schemas.openxmlformats.org/officeDocument/2006/relationships/slide" Target="slide29.xml"/><Relationship Id="rId4" Type="http://schemas.openxmlformats.org/officeDocument/2006/relationships/slide" Target="slide22.xml"/><Relationship Id="rId9" Type="http://schemas.openxmlformats.org/officeDocument/2006/relationships/slide" Target="slide27.xml"/><Relationship Id="rId1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video" Target="file:///E:\TUAN%209,%20TIET%2035%20-%205.11\NHAC,%20PHIM%20tdn\heneiken.wmv" TargetMode="External"/><Relationship Id="rId7" Type="http://schemas.openxmlformats.org/officeDocument/2006/relationships/image" Target="../media/image22.png"/><Relationship Id="rId2" Type="http://schemas.openxmlformats.org/officeDocument/2006/relationships/video" Target="file:///E:\TUAN%209,%20TIET%2035%20-%205.11\NHAC,%20PHIM%20tdn\cam.wmv" TargetMode="External"/><Relationship Id="rId1" Type="http://schemas.openxmlformats.org/officeDocument/2006/relationships/video" Target="file:///E:\TUAN%209,%20TIET%2035%20-%205.11\NHAC,%20PHIM%20tdn\tra.wmv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570" y="2451466"/>
            <a:ext cx="7938985" cy="2142308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01" y="3072056"/>
            <a:ext cx="2627604" cy="3785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45129" cy="358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423" y="0"/>
            <a:ext cx="2499577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/>
        </p:nvGrpSpPr>
        <p:grpSpPr>
          <a:xfrm rot="5400000">
            <a:off x="2086773" y="871393"/>
            <a:ext cx="462989" cy="1382341"/>
            <a:chOff x="4980416" y="5038865"/>
            <a:chExt cx="321817" cy="1816442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 rot="5400000">
            <a:off x="2075809" y="2457746"/>
            <a:ext cx="497714" cy="1392693"/>
            <a:chOff x="5502862" y="5357314"/>
            <a:chExt cx="321816" cy="1497993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048023" y="779690"/>
            <a:ext cx="7357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latin typeface="+mj-lt"/>
              </a:rPr>
              <a:t>Rủ nhau xuống bể mò cua,</a:t>
            </a:r>
          </a:p>
          <a:p>
            <a:pPr algn="ctr"/>
            <a:r>
              <a:rPr lang="vi-VN" sz="3200" i="1" dirty="0" smtClean="0">
                <a:latin typeface="+mj-lt"/>
              </a:rPr>
              <a:t>Đem về nấu </a:t>
            </a:r>
            <a:r>
              <a:rPr lang="vi-VN" sz="3200" i="1" u="sng" dirty="0" smtClean="0">
                <a:latin typeface="+mj-lt"/>
              </a:rPr>
              <a:t>quả</a:t>
            </a:r>
            <a:r>
              <a:rPr lang="vi-VN" sz="3200" i="1" dirty="0" smtClean="0">
                <a:latin typeface="+mj-lt"/>
              </a:rPr>
              <a:t> mơ chua trên rừng.</a:t>
            </a:r>
          </a:p>
          <a:p>
            <a:pPr algn="ctr"/>
            <a:r>
              <a:rPr lang="vi-VN" sz="3200" dirty="0" smtClean="0">
                <a:latin typeface="+mj-lt"/>
              </a:rPr>
              <a:t>           (Trần Tuấn Khải)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02673" y="2735832"/>
            <a:ext cx="6605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latin typeface="+mj-lt"/>
              </a:rPr>
              <a:t>Chim xanh ăn </a:t>
            </a:r>
            <a:r>
              <a:rPr lang="vi-VN" sz="3200" i="1" u="sng" dirty="0" smtClean="0">
                <a:latin typeface="+mj-lt"/>
              </a:rPr>
              <a:t>trái</a:t>
            </a:r>
            <a:r>
              <a:rPr lang="vi-VN" sz="3200" i="1" dirty="0" smtClean="0">
                <a:latin typeface="+mj-lt"/>
              </a:rPr>
              <a:t> xoài xanh,</a:t>
            </a:r>
          </a:p>
          <a:p>
            <a:pPr algn="ctr"/>
            <a:r>
              <a:rPr lang="vi-VN" sz="3200" i="1" dirty="0" smtClean="0">
                <a:latin typeface="+mj-lt"/>
              </a:rPr>
              <a:t>Ăn no tắm mát đậu cành cây đa.</a:t>
            </a:r>
          </a:p>
          <a:p>
            <a:pPr algn="ctr"/>
            <a:r>
              <a:rPr lang="vi-VN" sz="3200" dirty="0" smtClean="0">
                <a:latin typeface="+mj-lt"/>
              </a:rPr>
              <a:t>                     (ca dao)</a:t>
            </a:r>
            <a:endParaRPr lang="en-US" sz="32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5544" y="4933718"/>
            <a:ext cx="8701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sánh nghĩa của từ “quả” và từ “trái”? Có thể thay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 nhau được không? Vì sao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8" y="5095763"/>
            <a:ext cx="945129" cy="7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/>
        </p:nvGrpSpPr>
        <p:grpSpPr>
          <a:xfrm rot="5400000">
            <a:off x="2086773" y="598268"/>
            <a:ext cx="462989" cy="1382341"/>
            <a:chOff x="4980416" y="5038865"/>
            <a:chExt cx="321817" cy="1816442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 rot="5400000">
            <a:off x="2075809" y="2184621"/>
            <a:ext cx="497714" cy="1392693"/>
            <a:chOff x="5502862" y="5357314"/>
            <a:chExt cx="321816" cy="1497993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048023" y="506565"/>
            <a:ext cx="7357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latin typeface="+mj-lt"/>
              </a:rPr>
              <a:t>Rủ nhau xuống bể mò cua,</a:t>
            </a:r>
          </a:p>
          <a:p>
            <a:pPr algn="ctr"/>
            <a:r>
              <a:rPr lang="vi-VN" sz="3200" i="1" dirty="0" smtClean="0">
                <a:latin typeface="+mj-lt"/>
              </a:rPr>
              <a:t>Đem về nấu </a:t>
            </a:r>
            <a:r>
              <a:rPr lang="vi-VN" sz="3200" i="1" u="sng" dirty="0" smtClean="0">
                <a:latin typeface="+mj-lt"/>
              </a:rPr>
              <a:t>quả</a:t>
            </a:r>
            <a:r>
              <a:rPr lang="vi-VN" sz="3200" i="1" dirty="0" smtClean="0">
                <a:latin typeface="+mj-lt"/>
              </a:rPr>
              <a:t> mơ chua trên rừng.</a:t>
            </a:r>
          </a:p>
          <a:p>
            <a:pPr algn="ctr"/>
            <a:r>
              <a:rPr lang="vi-VN" sz="3200" dirty="0" smtClean="0">
                <a:latin typeface="+mj-lt"/>
              </a:rPr>
              <a:t>           (Trần Tuấn Khải)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02673" y="2462707"/>
            <a:ext cx="6605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latin typeface="+mj-lt"/>
              </a:rPr>
              <a:t>Chim xanh ăn </a:t>
            </a:r>
            <a:r>
              <a:rPr lang="vi-VN" sz="3200" i="1" u="sng" dirty="0" smtClean="0">
                <a:latin typeface="+mj-lt"/>
              </a:rPr>
              <a:t>trái</a:t>
            </a:r>
            <a:r>
              <a:rPr lang="vi-VN" sz="3200" i="1" dirty="0" smtClean="0">
                <a:latin typeface="+mj-lt"/>
              </a:rPr>
              <a:t> xoài xanh,</a:t>
            </a:r>
          </a:p>
          <a:p>
            <a:pPr algn="ctr"/>
            <a:r>
              <a:rPr lang="vi-VN" sz="3200" i="1" dirty="0" smtClean="0">
                <a:latin typeface="+mj-lt"/>
              </a:rPr>
              <a:t>Ăn no tắm mát đậu cành cây đa.</a:t>
            </a:r>
          </a:p>
          <a:p>
            <a:pPr algn="ctr"/>
            <a:r>
              <a:rPr lang="vi-VN" sz="3200" dirty="0" smtClean="0">
                <a:latin typeface="+mj-lt"/>
              </a:rPr>
              <a:t>                     (ca dao)</a:t>
            </a:r>
            <a:endParaRPr lang="en-US" sz="32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3828" y="4447570"/>
            <a:ext cx="7740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43535" y="5641692"/>
            <a:ext cx="426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/>
        </p:nvGrpSpPr>
        <p:grpSpPr>
          <a:xfrm rot="5400000">
            <a:off x="2086773" y="871393"/>
            <a:ext cx="462989" cy="1382341"/>
            <a:chOff x="4980416" y="5038865"/>
            <a:chExt cx="321817" cy="1816442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 rot="5400000">
            <a:off x="2075809" y="2747121"/>
            <a:ext cx="497714" cy="1392693"/>
            <a:chOff x="5502862" y="5357314"/>
            <a:chExt cx="321816" cy="1497993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29048" y="721815"/>
            <a:ext cx="8341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«</a:t>
            </a:r>
            <a:r>
              <a:rPr lang="vi-VN" sz="3200" i="1" dirty="0" smtClean="0">
                <a:latin typeface="+mj-lt"/>
              </a:rPr>
              <a:t>Trước sức tấn công như vũ bão và tinh thần chiến đấu dũng cảm tuyệt vời của quân Tây Sơn, hàng vạn  quân Thanh đã </a:t>
            </a:r>
            <a:r>
              <a:rPr lang="vi-VN" sz="3200" i="1" u="sng" dirty="0" smtClean="0">
                <a:latin typeface="+mj-lt"/>
              </a:rPr>
              <a:t>bỏ mạng</a:t>
            </a:r>
            <a:r>
              <a:rPr lang="vi-VN" sz="3200" i="1" dirty="0" smtClean="0">
                <a:latin typeface="+mj-lt"/>
              </a:rPr>
              <a:t>».</a:t>
            </a:r>
            <a:endParaRPr lang="vi-VN" sz="3200" dirty="0" smtClean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39321" y="2795620"/>
            <a:ext cx="7633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«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Habana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3200" i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u="sng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vi-VN" sz="3200" i="1" dirty="0" smtClean="0">
                <a:latin typeface="+mj-lt"/>
              </a:rPr>
              <a:t>».</a:t>
            </a:r>
            <a:endParaRPr lang="en-US" sz="3200" i="1" dirty="0" smtClean="0">
              <a:latin typeface="+mj-lt"/>
            </a:endParaRPr>
          </a:p>
          <a:p>
            <a:pPr algn="r"/>
            <a:r>
              <a:rPr lang="vi-VN" sz="3200" dirty="0" smtClean="0">
                <a:latin typeface="+mj-lt"/>
              </a:rPr>
              <a:t> (Truyện cổ Cuba</a:t>
            </a:r>
            <a:r>
              <a:rPr lang="vi-VN" sz="3200" b="1" dirty="0" smtClean="0">
                <a:latin typeface="+mj-lt"/>
              </a:rPr>
              <a:t>)</a:t>
            </a:r>
            <a:endParaRPr lang="vi-VN" sz="3200" dirty="0" smtClean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5074" y="4817992"/>
            <a:ext cx="8261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sánh nghĩa của từ “bỏ mạng”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 từ “hi sinh”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thể thay thế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cho nhau được không? Vì sao?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1" y="4970048"/>
            <a:ext cx="945129" cy="7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68110" y="1963801"/>
            <a:ext cx="105561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Giống nhau: Cùng chỉ cái chết.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Khác nhau: Sắc thái biểu cảm. (Hy sinh là từ dùng để chỉ cái chết vì nghĩa vụ, lý tưởng cao cả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(Mang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sắc thái trang trọng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), Bỏ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mạng là từ chỉ cái chết vô ích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(thường mang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sắc thái khinh bỉ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82479" y="4104153"/>
            <a:ext cx="620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4774" y="3159057"/>
            <a:ext cx="293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409" y="613178"/>
            <a:ext cx="2887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Ghi nhớ </a:t>
            </a:r>
            <a:r>
              <a:rPr lang="en-US" sz="44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4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i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7789" y="1932692"/>
            <a:ext cx="5908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9162" y="4064363"/>
            <a:ext cx="5814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10" idx="3"/>
            <a:endCxn id="7" idx="1"/>
          </p:cNvCxnSpPr>
          <p:nvPr/>
        </p:nvCxnSpPr>
        <p:spPr>
          <a:xfrm flipV="1">
            <a:off x="3750886" y="2471301"/>
            <a:ext cx="826903" cy="980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  <a:endCxn id="8" idx="1"/>
          </p:cNvCxnSpPr>
          <p:nvPr/>
        </p:nvCxnSpPr>
        <p:spPr>
          <a:xfrm>
            <a:off x="3750886" y="3451445"/>
            <a:ext cx="898276" cy="11515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" y="4061397"/>
            <a:ext cx="1852888" cy="26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1"/>
          <p:cNvSpPr/>
          <p:nvPr/>
        </p:nvSpPr>
        <p:spPr>
          <a:xfrm>
            <a:off x="3000375" y="2854325"/>
            <a:ext cx="7008141" cy="205777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2"/>
          <p:cNvSpPr/>
          <p:nvPr/>
        </p:nvSpPr>
        <p:spPr>
          <a:xfrm>
            <a:off x="5819775" y="1101725"/>
            <a:ext cx="1139035" cy="1139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457575" y="2930525"/>
            <a:ext cx="6056815" cy="18466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Sử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dụng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nghĩa</a:t>
            </a:r>
            <a:endParaRPr lang="en-US" altLang="zh-CN" sz="6000" dirty="0" smtClean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766602"/>
            <a:ext cx="593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71331" y="729208"/>
            <a:ext cx="5798917" cy="226863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8875" y="1601917"/>
            <a:ext cx="7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-     «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dirty="0"/>
          </a:p>
        </p:txBody>
      </p:sp>
      <p:pic>
        <p:nvPicPr>
          <p:cNvPr id="14" name="Picture 13" descr="b00f0a891b96caa050f493ee863d966a.png"/>
          <p:cNvPicPr>
            <a:picLocks noChangeAspect="1"/>
          </p:cNvPicPr>
          <p:nvPr/>
        </p:nvPicPr>
        <p:blipFill>
          <a:blip r:embed="rId3" cstate="print"/>
          <a:srcRect l="24314" t="12427" r="9872" b="3660"/>
          <a:stretch>
            <a:fillRect/>
          </a:stretch>
        </p:blipFill>
        <p:spPr>
          <a:xfrm>
            <a:off x="376177" y="3571755"/>
            <a:ext cx="2450353" cy="3124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64475" y="3607443"/>
            <a:ext cx="721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dirty="0" smtClean="0"/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chuyển cái thuộc sở hữu của mình sang thành của người khác mà không đổi lấy gì cả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nhau: Sắc thái biểu cảm.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823731" y="881608"/>
            <a:ext cx="5798917" cy="226863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51409" y="613178"/>
            <a:ext cx="2887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Ghi nhớ </a:t>
            </a:r>
            <a:r>
              <a:rPr lang="en-US" sz="4400" b="1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4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i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8000" y="1702450"/>
            <a:ext cx="6807200" cy="18046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latin typeface="+mj-lt"/>
            </a:endParaRPr>
          </a:p>
          <a:p>
            <a:pPr algn="ctr"/>
            <a:endParaRPr lang="vi-VN" dirty="0" smtClean="0">
              <a:latin typeface="+mj-lt"/>
            </a:endParaRPr>
          </a:p>
          <a:p>
            <a:pPr algn="ctr"/>
            <a:r>
              <a:rPr lang="vi-VN" dirty="0" smtClean="0">
                <a:latin typeface="+mj-lt"/>
              </a:rPr>
              <a:t> -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Khi sử dụng từ đồng nghĩa, có 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trường hợp từ đồng nghĩa có thể thay thế cho nhau, có trường hợp thì không.</a:t>
            </a:r>
          </a:p>
          <a:p>
            <a:pPr algn="ctr"/>
            <a:endParaRPr lang="vi-VN" sz="2800" dirty="0">
              <a:latin typeface="+mj-lt"/>
            </a:endParaRPr>
          </a:p>
          <a:p>
            <a:pPr algn="ctr"/>
            <a:endParaRPr lang="vi-VN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35435" y="3900653"/>
            <a:ext cx="6795643" cy="17014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- Khi 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nói hoặc viết cần phải cân nhắc để chọn trong số các từ đồng nghĩa nhũng từ thể hiện đúng thực tế khách quan và sắc thái biểu cảm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65564"/>
            <a:ext cx="2745895" cy="2792436"/>
          </a:xfrm>
          <a:prstGeom prst="rect">
            <a:avLst/>
          </a:prstGeom>
        </p:spPr>
      </p:pic>
      <p:pic>
        <p:nvPicPr>
          <p:cNvPr id="18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91" y="914400"/>
            <a:ext cx="2407543" cy="19966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1"/>
          <p:cNvSpPr/>
          <p:nvPr/>
        </p:nvSpPr>
        <p:spPr>
          <a:xfrm>
            <a:off x="3000375" y="2854325"/>
            <a:ext cx="7008141" cy="205777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2"/>
          <p:cNvSpPr/>
          <p:nvPr/>
        </p:nvSpPr>
        <p:spPr>
          <a:xfrm>
            <a:off x="5819775" y="1101725"/>
            <a:ext cx="1139035" cy="1139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422850" y="3196750"/>
            <a:ext cx="6056815" cy="13542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88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88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88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tập</a:t>
            </a:r>
            <a:endParaRPr lang="en-US" altLang="zh-CN" sz="8800" dirty="0" smtClean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80113"/>
            <a:ext cx="3051957" cy="36778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08184" y="446151"/>
            <a:ext cx="7634468" cy="11974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Amperzand" pitchFamily="2" charset="0"/>
                <a:cs typeface="+mj-cs"/>
              </a:rPr>
              <a:t>TRÒ CHƠI Ô CHỮ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Amperzand" pitchFamily="2" charset="0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3427" y="1638380"/>
            <a:ext cx="2342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u="sng" dirty="0" smtClean="0">
                <a:latin typeface="+mj-lt"/>
              </a:rPr>
              <a:t>Luật chơi</a:t>
            </a:r>
            <a:endParaRPr lang="vi-VN" sz="4000" b="1" u="sng" dirty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095" y="2712844"/>
            <a:ext cx="11400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đội cử đại diện chọn từ hàng ngang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930" y="3637141"/>
            <a:ext cx="8794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rả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từ hàng ngang đó sẽ được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điểm,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lời sai nhường quyền trả lời cho đội còn lại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0479" y="5036449"/>
            <a:ext cx="7798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Đội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trả lời được từ khóa sẽ giành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điểm.</a:t>
            </a:r>
          </a:p>
        </p:txBody>
      </p:sp>
    </p:spTree>
    <p:extLst>
      <p:ext uri="{BB962C8B-B14F-4D97-AF65-F5344CB8AC3E}">
        <p14:creationId xmlns:p14="http://schemas.microsoft.com/office/powerpoint/2010/main" val="3702078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3"/>
          <p:cNvSpPr/>
          <p:nvPr/>
        </p:nvSpPr>
        <p:spPr>
          <a:xfrm>
            <a:off x="4582988" y="1844452"/>
            <a:ext cx="5553263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4"/>
          <p:cNvSpPr/>
          <p:nvPr/>
        </p:nvSpPr>
        <p:spPr>
          <a:xfrm>
            <a:off x="4718302" y="1941070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24"/>
          <p:cNvSpPr/>
          <p:nvPr/>
        </p:nvSpPr>
        <p:spPr>
          <a:xfrm>
            <a:off x="1008829" y="791278"/>
            <a:ext cx="2440427" cy="16509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381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27"/>
          <p:cNvSpPr/>
          <p:nvPr/>
        </p:nvSpPr>
        <p:spPr>
          <a:xfrm>
            <a:off x="4582988" y="2901727"/>
            <a:ext cx="5553263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28"/>
          <p:cNvSpPr/>
          <p:nvPr/>
        </p:nvSpPr>
        <p:spPr>
          <a:xfrm>
            <a:off x="4718302" y="2974532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0"/>
          <p:cNvSpPr/>
          <p:nvPr/>
        </p:nvSpPr>
        <p:spPr>
          <a:xfrm>
            <a:off x="4582988" y="3923283"/>
            <a:ext cx="5553263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31"/>
          <p:cNvSpPr/>
          <p:nvPr/>
        </p:nvSpPr>
        <p:spPr>
          <a:xfrm>
            <a:off x="4718302" y="4007994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33"/>
          <p:cNvSpPr/>
          <p:nvPr/>
        </p:nvSpPr>
        <p:spPr>
          <a:xfrm>
            <a:off x="4582988" y="4944839"/>
            <a:ext cx="5553263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34"/>
          <p:cNvSpPr/>
          <p:nvPr/>
        </p:nvSpPr>
        <p:spPr>
          <a:xfrm>
            <a:off x="4718302" y="5041457"/>
            <a:ext cx="562540" cy="562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1"/>
            </p:custDataLst>
          </p:nvPr>
        </p:nvSpPr>
        <p:spPr>
          <a:xfrm>
            <a:off x="5239708" y="1942121"/>
            <a:ext cx="4896544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Thế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nào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là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nghĩa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?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2"/>
          <p:cNvSpPr/>
          <p:nvPr>
            <p:custDataLst>
              <p:tags r:id="rId2"/>
            </p:custDataLst>
          </p:nvPr>
        </p:nvSpPr>
        <p:spPr>
          <a:xfrm>
            <a:off x="5239708" y="2975923"/>
            <a:ext cx="4896544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Các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loại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nghĩa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3"/>
          <p:cNvSpPr/>
          <p:nvPr>
            <p:custDataLst>
              <p:tags r:id="rId3"/>
            </p:custDataLst>
          </p:nvPr>
        </p:nvSpPr>
        <p:spPr>
          <a:xfrm>
            <a:off x="5239708" y="4009725"/>
            <a:ext cx="4896544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Sử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dụng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nghĩa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5" name="MH_Entry_4"/>
          <p:cNvSpPr/>
          <p:nvPr>
            <p:custDataLst>
              <p:tags r:id="rId4"/>
            </p:custDataLst>
          </p:nvPr>
        </p:nvSpPr>
        <p:spPr>
          <a:xfrm>
            <a:off x="5239708" y="5043527"/>
            <a:ext cx="4896544" cy="55399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tập</a:t>
            </a:r>
            <a:endParaRPr lang="en-US" altLang="zh-CN" sz="3600" dirty="0" smtClean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Ò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Ỏ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Ồ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Ậ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hlinkClick r:id="rId5" action="ppaction://hlinksldjump"/>
          </p:cNvPr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Ì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>
            <a:hlinkClick r:id="rId6" action="ppaction://hlinksldjump"/>
          </p:cNvPr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hlinkClick r:id="rId7" action="ppaction://hlinksldjump"/>
          </p:cNvPr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hlinkClick r:id="rId8" action="ppaction://hlinksldjump"/>
          </p:cNvPr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Ạ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hlinkClick r:id="rId9" action="ppaction://hlinksldjump"/>
          </p:cNvPr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Ĩ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hlinkClick r:id="rId10" action="ppaction://hlinksldjump"/>
          </p:cNvPr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Ĩ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Ụ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3" name="Rectangle 372">
            <a:hlinkClick r:id="rId11" action="ppaction://hlinksldjump"/>
          </p:cNvPr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" name="Rectangle 418">
            <a:hlinkClick r:id="rId12" action="ppaction://hlinksldjump"/>
          </p:cNvPr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hlinkClick r:id="rId13" action="ppaction://hlinksldjump"/>
          </p:cNvPr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hlinkClick r:id="rId14" action="ppaction://hlinksldjump"/>
          </p:cNvPr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3072576" y="65656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GIẢI 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9" name="Pentagon 558">
            <a:hlinkClick r:id="rId15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2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2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8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3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4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1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2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5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6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1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2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1" grpId="0" animBg="1"/>
      <p:bldP spid="74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7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43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89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35" grpId="0" animBg="1"/>
      <p:bldP spid="258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81" grpId="0" animBg="1"/>
      <p:bldP spid="304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27" grpId="0" animBg="1"/>
      <p:bldP spid="350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73" grpId="0" animBg="1"/>
      <p:bldP spid="396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19" grpId="0" animBg="1"/>
      <p:bldP spid="442" grpId="0" animBg="1"/>
      <p:bldP spid="465" grpId="0" animBg="1"/>
      <p:bldP spid="488" grpId="0" animBg="1"/>
      <p:bldP spid="511" grpId="0" animBg="1"/>
      <p:bldP spid="5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7913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Tìm từ đồng nghĩa với từ “yêu cầu”, mang sắc thái biểu đạt tương đương với từ “Yêu cầu”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079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“Đó là những vật dụng rất có giá trị”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thay thế từ nào cho từ “ vật dụng” trong câu trên. (5 chữ cái)</a:t>
            </a:r>
            <a:endParaRPr lang="en-US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Hãy tìm một từ đồng nghĩa với từ “ trông” trong câu: “ Trời mưa tầm tã, An ngồi trong nhà trông ra ngoài cửa và chờ mẹ về”. (4 chữ cái)</a:t>
            </a:r>
            <a:endParaRPr lang="en-US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Tìm từ gần nghĩa nhất với từ “Chăm sóc, coi sóc”? (8 chữ cái)</a:t>
            </a:r>
            <a:endParaRPr lang="en-US" sz="2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“Tôi muốn tìm bạn trai là một anh chàng ngoại quốc!” =&gt; Có thể thay thể từ “Ngoại quốc” bằng từ nào?</a:t>
            </a:r>
            <a:endParaRPr lang="en-US" sz="4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7663" lvl="5" indent="15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“Tnú là một con người dũng cảm, là người anh hùng của núi rừng Tây Nguyên” =&gt; Có thể thay thế từ nào mang sắc thái biểu đạt gần nhất với từ “dũng cảm” trong câu trên”. (5 chữ cái”.</a:t>
            </a:r>
            <a:endParaRPr lang="en-US" sz="16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“ Lý Bạch là nhà thơ vĩ đại của nền thơ ca Trung Hoa”. =&gt; Có thể thay thế từ “Thi sĩ” bằng từ nào?</a:t>
            </a:r>
            <a:endParaRPr lang="en-US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726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Đây là một từ đồng nghĩa với từ “Sinh tố”, là từ mượn Tiếng Anh, hiện nay còn được sử dụng như tên của một loại thực phẩm chức năng?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950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Tìm từ gần nghĩa nhất với từ “ Nhiệm vụ” ?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234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1"/>
          <p:cNvSpPr/>
          <p:nvPr/>
        </p:nvSpPr>
        <p:spPr>
          <a:xfrm>
            <a:off x="3000375" y="2854325"/>
            <a:ext cx="7008141" cy="205777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2"/>
          <p:cNvSpPr/>
          <p:nvPr/>
        </p:nvSpPr>
        <p:spPr>
          <a:xfrm>
            <a:off x="5819775" y="1101725"/>
            <a:ext cx="1139035" cy="1139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457575" y="2930525"/>
            <a:ext cx="6056815" cy="18466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Thế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nào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là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nghĩa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06400" y="228600"/>
            <a:ext cx="11635346" cy="62484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vi-VN" u="sng" dirty="0">
                <a:solidFill>
                  <a:srgbClr val="FF0000"/>
                </a:solidFill>
                <a:latin typeface="Times New Roman" pitchFamily="18" charset="0"/>
              </a:rPr>
              <a:t>ài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</a:rPr>
              <a:t> t</a:t>
            </a:r>
            <a:r>
              <a:rPr lang="vi-VN" u="sng" dirty="0">
                <a:solidFill>
                  <a:srgbClr val="FF0000"/>
                </a:solidFill>
                <a:latin typeface="Times New Roman" pitchFamily="18" charset="0"/>
              </a:rPr>
              <a:t>ập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(SGK/115)</a:t>
            </a:r>
          </a:p>
          <a:p>
            <a:pPr algn="just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</a:rPr>
              <a:t>ìm một số từ địa phương đồng nghĩa với từ toàn dân (phổ thông)</a:t>
            </a:r>
          </a:p>
          <a:p>
            <a:pPr algn="just">
              <a:buFont typeface="Wingdings" pitchFamily="2" charset="2"/>
              <a:buChar char="v"/>
            </a:pPr>
            <a:r>
              <a:rPr lang="vi-VN" dirty="0">
                <a:latin typeface="Times New Roman" pitchFamily="18" charset="0"/>
              </a:rPr>
              <a:t> heo - lợn </a:t>
            </a:r>
          </a:p>
          <a:p>
            <a:pPr algn="just">
              <a:buFontTx/>
              <a:buNone/>
            </a:pPr>
            <a:endParaRPr lang="vi-VN" dirty="0">
              <a:latin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994400" y="3581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11200" y="2300288"/>
            <a:ext cx="34563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 x</a:t>
            </a:r>
            <a:r>
              <a:rPr lang="vi-VN" sz="2800" dirty="0">
                <a:latin typeface="Times New Roman" pitchFamily="18" charset="0"/>
              </a:rPr>
              <a:t>à</a:t>
            </a:r>
            <a:r>
              <a:rPr lang="en-US" sz="2800" dirty="0">
                <a:latin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</a:rPr>
              <a:t>ông - xà phòng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023836" y="1544728"/>
            <a:ext cx="2478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</a:rPr>
              <a:t>ghe - thuyền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372802" y="2448060"/>
            <a:ext cx="3243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 c</a:t>
            </a:r>
            <a:r>
              <a:rPr lang="vi-VN" sz="2800" dirty="0">
                <a:latin typeface="Times New Roman" pitchFamily="18" charset="0"/>
              </a:rPr>
              <a:t>â</a:t>
            </a:r>
            <a:r>
              <a:rPr lang="en-US" sz="2800" dirty="0">
                <a:latin typeface="Times New Roman" pitchFamily="18" charset="0"/>
              </a:rPr>
              <a:t>y vi</a:t>
            </a:r>
            <a:r>
              <a:rPr lang="vi-VN" sz="2800" dirty="0">
                <a:latin typeface="Times New Roman" pitchFamily="18" charset="0"/>
              </a:rPr>
              <a:t>ết</a:t>
            </a:r>
            <a:r>
              <a:rPr lang="en-US" sz="2800" dirty="0">
                <a:latin typeface="Times New Roman" pitchFamily="18" charset="0"/>
              </a:rPr>
              <a:t> - c</a:t>
            </a:r>
            <a:r>
              <a:rPr lang="vi-VN" sz="2800" dirty="0">
                <a:latin typeface="Times New Roman" pitchFamily="18" charset="0"/>
              </a:rPr>
              <a:t>â</a:t>
            </a:r>
            <a:r>
              <a:rPr lang="en-US" sz="2800" dirty="0">
                <a:latin typeface="Times New Roman" pitchFamily="18" charset="0"/>
              </a:rPr>
              <a:t>y b</a:t>
            </a:r>
            <a:r>
              <a:rPr lang="vi-VN" sz="2800" dirty="0">
                <a:latin typeface="Times New Roman" pitchFamily="18" charset="0"/>
              </a:rPr>
              <a:t>út</a:t>
            </a:r>
            <a:r>
              <a:rPr lang="en-US" sz="2800" dirty="0">
                <a:latin typeface="Times New Roman" pitchFamily="18" charset="0"/>
              </a:rPr>
              <a:t>  </a:t>
            </a:r>
            <a:endParaRPr lang="vi-VN" sz="2800" dirty="0">
              <a:latin typeface="Times New Roman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331200" y="1438143"/>
            <a:ext cx="386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</a:rPr>
              <a:t>thau - chậu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940541" y="2832095"/>
            <a:ext cx="1909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siêu - ấm</a:t>
            </a:r>
          </a:p>
        </p:txBody>
      </p:sp>
    </p:spTree>
    <p:extLst>
      <p:ext uri="{BB962C8B-B14F-4D97-AF65-F5344CB8AC3E}">
        <p14:creationId xmlns:p14="http://schemas.microsoft.com/office/powerpoint/2010/main" val="4707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837" y="0"/>
            <a:ext cx="10515600" cy="1325563"/>
          </a:xfrm>
        </p:spPr>
        <p:txBody>
          <a:bodyPr/>
          <a:lstStyle/>
          <a:p>
            <a:r>
              <a:rPr lang="en-US" sz="2800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 tập 4/115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Hãy thay thế các từ in đậm trong các câu sau </a:t>
            </a:r>
            <a:r>
              <a:rPr lang="en-US" sz="2800" dirty="0">
                <a:solidFill>
                  <a:schemeClr val="hlink"/>
                </a:solidFill>
              </a:rPr>
              <a:t>: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473" y="1239593"/>
            <a:ext cx="5384800" cy="45259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Món quà anh gửi, tôi đã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tận tay chị ấy rồi.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Bố tôi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khách ra đến cổng rồi mới trở về.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Cậu ấy gặp khó khăn một tí đã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Anh đừng làm như thế người ta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cho ấy </a:t>
            </a:r>
          </a:p>
          <a:p>
            <a:pPr marL="533400" indent="-533400">
              <a:buFontTx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Cụ ốm nặng đã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hôm qua rồi.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36406" y="1085046"/>
            <a:ext cx="5384800" cy="45259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Món quà anh gửi, tôi đã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tận tay chị ấy rồi.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Bố tôi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khách ra đến cổng rồi mới trở về.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Cậu ấy gặp khó khăn một tí đã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phàn nàn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Anh đừng làm như thế người ta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cho ấy 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Cụ ốm nặng đã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hôm qua rồi.</a:t>
            </a:r>
          </a:p>
          <a:p>
            <a:pPr marL="457200" indent="-457200"/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844800" y="10636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930400" y="228600"/>
            <a:ext cx="508000" cy="304800"/>
          </a:xfrm>
          <a:prstGeom prst="sun">
            <a:avLst>
              <a:gd name="adj" fmla="val 25000"/>
            </a:avLst>
          </a:prstGeom>
          <a:solidFill>
            <a:srgbClr val="C800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858684" y="685800"/>
            <a:ext cx="0" cy="6172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-23284" y="771525"/>
            <a:ext cx="29993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>
              <a:latin typeface="Times New Roman" pitchFamily="18" charset="0"/>
            </a:endParaRPr>
          </a:p>
        </p:txBody>
      </p:sp>
      <p:pic>
        <p:nvPicPr>
          <p:cNvPr id="29703" name="Picture 7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01974">
            <a:off x="1295400" y="2168525"/>
            <a:ext cx="1016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1089026"/>
            <a:ext cx="3718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 </a:t>
            </a:r>
            <a:r>
              <a:rPr lang="en-US" sz="2400" i="1" u="sng">
                <a:latin typeface="Times New Roman" pitchFamily="18" charset="0"/>
              </a:rPr>
              <a:t>Bài tập 5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phân biệt nghĩa của các từ trong các nhóm đồng nghĩa:</a:t>
            </a:r>
            <a:endParaRPr lang="en-US" sz="2400" i="1" u="sng">
              <a:latin typeface="Times New Roman" pitchFamily="18" charset="0"/>
            </a:endParaRPr>
          </a:p>
        </p:txBody>
      </p:sp>
      <p:pic>
        <p:nvPicPr>
          <p:cNvPr id="29705" name="Picture 9" descr="bi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9388"/>
            <a:ext cx="2743200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Resize of hoct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22625"/>
            <a:ext cx="2743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3962400" y="5049838"/>
            <a:ext cx="2743200" cy="1543050"/>
            <a:chOff x="1872" y="3024"/>
            <a:chExt cx="1296" cy="972"/>
          </a:xfrm>
        </p:grpSpPr>
        <p:pic>
          <p:nvPicPr>
            <p:cNvPr id="29708" name="Picture 12" descr="chob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1296" cy="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2064" y="3600"/>
              <a:ext cx="2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>
                  <a:latin typeface="Times New Roman" pitchFamily="18" charset="0"/>
                </a:rPr>
                <a:t>kẹo</a:t>
              </a:r>
            </a:p>
          </p:txBody>
        </p:sp>
      </p:grp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096000" y="90805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Cho,   Tặng,   Biếu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807200" y="1625512"/>
            <a:ext cx="508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</a:rPr>
              <a:t>            người trao vật có ngôi thứ thấp hơn hoặc ngang bằng người nhận, tỏ sự kính trọng.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07200" y="3279170"/>
            <a:ext cx="518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</a:rPr>
              <a:t>            người trao vật không phân biệt ngôi thứ với người nhận vật được trao, thường để khen ngợi, khuyến khích, tỏ lòng quí mến.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807200" y="5407451"/>
            <a:ext cx="518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</a:rPr>
              <a:t>           người trao vật có ngôi thứ cao hơn hoặc ngang bằng người nhận.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940551" y="1449388"/>
            <a:ext cx="885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Biếu: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6838951" y="3103563"/>
            <a:ext cx="97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Tặng: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978651" y="5254625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Cho: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1582400" y="64611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3647017" y="228600"/>
            <a:ext cx="5088467" cy="4572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6044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29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10" grpId="0"/>
      <p:bldP spid="29711" grpId="0"/>
      <p:bldP spid="29712" grpId="0"/>
      <p:bldP spid="29713" grpId="0"/>
      <p:bldP spid="29714" grpId="0"/>
      <p:bldP spid="29715" grpId="0"/>
      <p:bldP spid="29716" grpId="0"/>
      <p:bldP spid="297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844800" y="10636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930400" y="228600"/>
            <a:ext cx="508000" cy="304800"/>
          </a:xfrm>
          <a:prstGeom prst="sun">
            <a:avLst>
              <a:gd name="adj" fmla="val 25000"/>
            </a:avLst>
          </a:prstGeom>
          <a:solidFill>
            <a:srgbClr val="C800C8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858684" y="685800"/>
            <a:ext cx="0" cy="6172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-23284" y="771525"/>
            <a:ext cx="29993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95251" y="1089026"/>
            <a:ext cx="37189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i="1" u="sng">
                <a:solidFill>
                  <a:schemeClr val="tx2"/>
                </a:solidFill>
                <a:latin typeface="Times New Roman" pitchFamily="18" charset="0"/>
              </a:rPr>
              <a:t>Bài tập 5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</a:rPr>
              <a:t>phân biệt nghĩa của các từ trong các nhóm đồng nghĩa:</a:t>
            </a:r>
            <a:endParaRPr lang="en-US" sz="2400" i="1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135033" y="811213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Tu,   Nhấp,   Nốc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029201" y="1468349"/>
            <a:ext cx="38396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 uống từng chút một bằng cách chỉ hớp ở đầu môi, thường là để cho biết vị. 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95851" y="3140501"/>
            <a:ext cx="3831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 uống nhiều và hết ngay trong một lúc một cách thô tục. 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39633" y="1268413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Nhấp: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934884" y="2974975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Nốc: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933951" y="4625370"/>
            <a:ext cx="38417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 uống nhiều liền một mạch, bằng cách ngậm trực tiếp vào miệng vật đựng (chai hay vòi ấm).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3934884" y="4492625"/>
            <a:ext cx="635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Tu: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1582400" y="6461126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14</a:t>
            </a:r>
          </a:p>
        </p:txBody>
      </p:sp>
      <p:pic>
        <p:nvPicPr>
          <p:cNvPr id="30736" name="tra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908051"/>
            <a:ext cx="3028949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cam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2889251"/>
            <a:ext cx="3067049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8" name="heneiken.wmv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4673601"/>
            <a:ext cx="3028949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3647017" y="188914"/>
            <a:ext cx="5088467" cy="420687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FF0000"/>
                </a:solidFill>
                <a:latin typeface=".VnTime" pitchFamily="34" charset="0"/>
              </a:rPr>
              <a:t>LuyÖn tËp</a:t>
            </a:r>
          </a:p>
        </p:txBody>
      </p:sp>
    </p:spTree>
    <p:extLst>
      <p:ext uri="{BB962C8B-B14F-4D97-AF65-F5344CB8AC3E}">
        <p14:creationId xmlns:p14="http://schemas.microsoft.com/office/powerpoint/2010/main" val="348986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3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6"/>
                  </p:tgtEl>
                </p:cond>
              </p:nextCondLst>
            </p:seq>
            <p:video>
              <p:cMediaNode>
                <p:cTn id="8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36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30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7"/>
                  </p:tgtEl>
                </p:cond>
              </p:nextCondLst>
            </p:seq>
            <p:video>
              <p:cMediaNode>
                <p:cTn id="8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37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307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video>
              <p:cMediaNode>
                <p:cTn id="9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38"/>
                </p:tgtEl>
              </p:cMediaNode>
            </p:video>
          </p:childTnLst>
        </p:cTn>
      </p:par>
    </p:tnLst>
    <p:bldLst>
      <p:bldP spid="30728" grpId="0"/>
      <p:bldP spid="30729" grpId="0"/>
      <p:bldP spid="30730" grpId="0"/>
      <p:bldP spid="30732" grpId="0"/>
      <p:bldP spid="30733" grpId="0"/>
      <p:bldP spid="30734" grpId="0"/>
      <p:bldP spid="307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xmlns="" id="{E8B39ACA-A953-4856-8B3E-1073A7EC7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3581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b="0">
              <a:latin typeface=".VnTime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xmlns="" id="{24302973-072E-4004-8FBD-48A223CB1C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03200" y="838200"/>
            <a:ext cx="11785600" cy="58674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2" eaLnBrk="1" hangingPunct="1"/>
            <a:endParaRPr lang="en-US" altLang="en-US"/>
          </a:p>
          <a:p>
            <a:pPr lvl="2" eaLnBrk="1" hangingPunct="1"/>
            <a:endParaRPr lang="en-US" altLang="en-US"/>
          </a:p>
          <a:p>
            <a:pPr lvl="2" eaLnBrk="1" hangingPunct="1"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20517" name="Rectangle 2">
            <a:extLst>
              <a:ext uri="{FF2B5EF4-FFF2-40B4-BE49-F238E27FC236}">
                <a16:creationId xmlns:a16="http://schemas.microsoft.com/office/drawing/2014/main" xmlns="" id="{05221E4E-34E4-444D-808E-F556A95E1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1158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2929"/>
                </a:solidFill>
              </a:rPr>
              <a:t>Bài tập 6 / 116</a:t>
            </a:r>
            <a:r>
              <a:rPr lang="en-US" altLang="en-US" sz="2400" b="0">
                <a:solidFill>
                  <a:schemeClr val="accent2"/>
                </a:solidFill>
              </a:rPr>
              <a:t>. </a:t>
            </a:r>
            <a:r>
              <a:rPr lang="en-US" altLang="en-US" sz="2400">
                <a:solidFill>
                  <a:srgbClr val="0000FF"/>
                </a:solidFill>
              </a:rPr>
              <a:t>Chọn từ thích hợp điền vào các câu dưới đây:</a:t>
            </a: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0530" name="Rectangle 3">
            <a:extLst>
              <a:ext uri="{FF2B5EF4-FFF2-40B4-BE49-F238E27FC236}">
                <a16:creationId xmlns:a16="http://schemas.microsoft.com/office/drawing/2014/main" xmlns="" id="{753C36DA-6016-430A-948F-AA686F9EA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447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300">
                <a:solidFill>
                  <a:srgbClr val="0000FF"/>
                </a:solidFill>
              </a:rPr>
              <a:t>b.ngoan cường, ngoan cố</a:t>
            </a:r>
            <a:endParaRPr lang="en-US" alt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4823" name="Text Box 19">
            <a:extLst>
              <a:ext uri="{FF2B5EF4-FFF2-40B4-BE49-F238E27FC236}">
                <a16:creationId xmlns:a16="http://schemas.microsoft.com/office/drawing/2014/main" xmlns="" id="{F84B59B9-E35A-4BD9-8592-739F5BBAF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600201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34824" name="Text Box 21">
            <a:extLst>
              <a:ext uri="{FF2B5EF4-FFF2-40B4-BE49-F238E27FC236}">
                <a16:creationId xmlns:a16="http://schemas.microsoft.com/office/drawing/2014/main" xmlns="" id="{51F95E6E-3CEE-456F-9DB6-122C7CAD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6764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320535" name="Text Box 23">
            <a:extLst>
              <a:ext uri="{FF2B5EF4-FFF2-40B4-BE49-F238E27FC236}">
                <a16:creationId xmlns:a16="http://schemas.microsoft.com/office/drawing/2014/main" xmlns="" id="{B3E320C0-D098-460A-B856-2B61D7C2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a.thành tích, thành quả.</a:t>
            </a:r>
          </a:p>
        </p:txBody>
      </p:sp>
      <p:sp>
        <p:nvSpPr>
          <p:cNvPr id="320536" name="Text Box 24">
            <a:extLst>
              <a:ext uri="{FF2B5EF4-FFF2-40B4-BE49-F238E27FC236}">
                <a16:creationId xmlns:a16="http://schemas.microsoft.com/office/drawing/2014/main" xmlns="" id="{457E45A9-2725-4825-A665-C0837DD2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24000"/>
            <a:ext cx="1178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0">
                <a:latin typeface=".VnTime" pitchFamily="34" charset="0"/>
              </a:rPr>
              <a:t>-</a:t>
            </a:r>
            <a:r>
              <a:rPr lang="en-US" altLang="en-US" sz="2200" b="0"/>
              <a:t>Thế hệ mai sau sẽ được hưởng </a:t>
            </a:r>
            <a:r>
              <a:rPr lang="en-US" altLang="en-US" sz="2200" b="0">
                <a:solidFill>
                  <a:srgbClr val="FF0000"/>
                </a:solidFill>
              </a:rPr>
              <a:t>                </a:t>
            </a:r>
            <a:r>
              <a:rPr lang="en-US" altLang="en-US" sz="2200" b="0"/>
              <a:t>    của công cuộc đổi mới hôm nay.</a:t>
            </a:r>
            <a:endParaRPr lang="en-US" altLang="en-US" sz="2200"/>
          </a:p>
        </p:txBody>
      </p:sp>
      <p:sp>
        <p:nvSpPr>
          <p:cNvPr id="320537" name="Text Box 25">
            <a:extLst>
              <a:ext uri="{FF2B5EF4-FFF2-40B4-BE49-F238E27FC236}">
                <a16:creationId xmlns:a16="http://schemas.microsoft.com/office/drawing/2014/main" xmlns="" id="{47F6068F-4897-45BA-B74E-5FFD908E2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905000"/>
            <a:ext cx="11887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0"/>
              <a:t>-Trường ta đã lập nhiều                </a:t>
            </a:r>
            <a:r>
              <a:rPr lang="en-US" altLang="en-US" sz="2200" b="0">
                <a:solidFill>
                  <a:srgbClr val="FF0000"/>
                </a:solidFill>
              </a:rPr>
              <a:t>    </a:t>
            </a:r>
            <a:r>
              <a:rPr lang="en-US" altLang="en-US" sz="2200" b="0"/>
              <a:t>để chào mừng ngày Quốc khánh 2/9.</a:t>
            </a:r>
            <a:endParaRPr lang="en-US" altLang="en-US" sz="2200"/>
          </a:p>
        </p:txBody>
      </p:sp>
      <p:sp>
        <p:nvSpPr>
          <p:cNvPr id="320538" name="Rectangle 3">
            <a:extLst>
              <a:ext uri="{FF2B5EF4-FFF2-40B4-BE49-F238E27FC236}">
                <a16:creationId xmlns:a16="http://schemas.microsoft.com/office/drawing/2014/main" xmlns="" id="{7C26ECCC-975E-4AE1-965D-913F8ABF6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743200"/>
            <a:ext cx="1036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b="0"/>
              <a:t>-Bọn địch </a:t>
            </a:r>
            <a:r>
              <a:rPr lang="en-US" altLang="en-US" sz="2400" b="0">
                <a:solidFill>
                  <a:srgbClr val="FF0000"/>
                </a:solidFill>
              </a:rPr>
              <a:t>                  </a:t>
            </a:r>
            <a:r>
              <a:rPr lang="en-US" altLang="en-US" sz="2400" b="0"/>
              <a:t>chống cự đã bị quân ta tiêu diệt.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20539" name="Rectangle 3">
            <a:extLst>
              <a:ext uri="{FF2B5EF4-FFF2-40B4-BE49-F238E27FC236}">
                <a16:creationId xmlns:a16="http://schemas.microsoft.com/office/drawing/2014/main" xmlns="" id="{EEA66DDE-6D84-49E0-81F6-765C1907B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124200"/>
            <a:ext cx="1178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b="0"/>
              <a:t>-Ông đã </a:t>
            </a:r>
            <a:r>
              <a:rPr lang="en-US" altLang="en-US" sz="2400" b="0">
                <a:solidFill>
                  <a:srgbClr val="FF0000"/>
                </a:solidFill>
              </a:rPr>
              <a:t>                         </a:t>
            </a:r>
            <a:r>
              <a:rPr lang="en-US" altLang="en-US" sz="2400" b="0"/>
              <a:t>giữ vững khí tiết cách mạng.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600CE-13B0-4E98-AC12-07959008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946526"/>
            <a:ext cx="1198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400" b="0">
                <a:cs typeface="Times New Roman" panose="02020603050405020304" pitchFamily="18" charset="0"/>
              </a:rPr>
              <a:t>-Lao động là </a:t>
            </a:r>
            <a:r>
              <a:rPr lang="en-US" altLang="en-US" sz="2400" b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sz="2400" b="0">
                <a:cs typeface="Times New Roman" panose="02020603050405020304" pitchFamily="18" charset="0"/>
              </a:rPr>
              <a:t>thiêng liêng, là nguồn sống, nguồn hạnh phúc</a:t>
            </a:r>
          </a:p>
          <a:p>
            <a:pPr algn="just" eaLnBrk="1" hangingPunct="1"/>
            <a:r>
              <a:rPr lang="en-US" altLang="en-US" sz="2400" b="0">
                <a:cs typeface="Times New Roman" panose="02020603050405020304" pitchFamily="18" charset="0"/>
              </a:rPr>
              <a:t>của mỗi người. </a:t>
            </a:r>
            <a:endParaRPr lang="en-US" altLang="en-US" sz="2400" b="0"/>
          </a:p>
        </p:txBody>
      </p:sp>
      <p:sp>
        <p:nvSpPr>
          <p:cNvPr id="320541" name="Rectangle 3">
            <a:extLst>
              <a:ext uri="{FF2B5EF4-FFF2-40B4-BE49-F238E27FC236}">
                <a16:creationId xmlns:a16="http://schemas.microsoft.com/office/drawing/2014/main" xmlns="" id="{03165DB8-44F4-47C3-B95C-7CEA8E157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05200"/>
            <a:ext cx="447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c.nhiệm vụ, nghĩa vụ</a:t>
            </a: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BFB5A7BB-DC3D-493B-A73F-A6AB46F0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740276"/>
            <a:ext cx="1178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400" b="0">
                <a:cs typeface="Times New Roman" panose="02020603050405020304" pitchFamily="18" charset="0"/>
              </a:rPr>
              <a:t>-Thầy hiệu trưởng đã giao </a:t>
            </a:r>
            <a:r>
              <a:rPr lang="en-US" altLang="en-US" sz="2400" b="0">
                <a:solidFill>
                  <a:srgbClr val="FF0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US" sz="2400" b="0">
                <a:cs typeface="Times New Roman" panose="02020603050405020304" pitchFamily="18" charset="0"/>
              </a:rPr>
              <a:t>cụ thể cho lớp em trong đợt tuyên</a:t>
            </a:r>
          </a:p>
          <a:p>
            <a:pPr algn="just" eaLnBrk="1" hangingPunct="1"/>
            <a:r>
              <a:rPr lang="en-US" altLang="en-US" sz="2400" b="0">
                <a:cs typeface="Times New Roman" panose="02020603050405020304" pitchFamily="18" charset="0"/>
              </a:rPr>
              <a:t>truyền chống ma túy.</a:t>
            </a:r>
            <a:endParaRPr lang="en-US" altLang="en-US" sz="2400" b="0"/>
          </a:p>
        </p:txBody>
      </p:sp>
      <p:sp>
        <p:nvSpPr>
          <p:cNvPr id="320543" name="Text Box 31">
            <a:extLst>
              <a:ext uri="{FF2B5EF4-FFF2-40B4-BE49-F238E27FC236}">
                <a16:creationId xmlns:a16="http://schemas.microsoft.com/office/drawing/2014/main" xmlns="" id="{C29D380C-7690-418D-9B4A-9DE8D9A9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785" y="1874838"/>
            <a:ext cx="264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thành tích</a:t>
            </a:r>
          </a:p>
        </p:txBody>
      </p:sp>
      <p:sp>
        <p:nvSpPr>
          <p:cNvPr id="320544" name="Text Box 32">
            <a:extLst>
              <a:ext uri="{FF2B5EF4-FFF2-40B4-BE49-F238E27FC236}">
                <a16:creationId xmlns:a16="http://schemas.microsoft.com/office/drawing/2014/main" xmlns="" id="{B98049C3-ED4C-4A6F-BF83-8454C5F5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008" y="1482435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thành quả</a:t>
            </a:r>
          </a:p>
        </p:txBody>
      </p:sp>
      <p:sp>
        <p:nvSpPr>
          <p:cNvPr id="320545" name="Text Box 33">
            <a:extLst>
              <a:ext uri="{FF2B5EF4-FFF2-40B4-BE49-F238E27FC236}">
                <a16:creationId xmlns:a16="http://schemas.microsoft.com/office/drawing/2014/main" xmlns="" id="{F14D1910-79F7-4E88-B52B-80EFD381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701" y="275252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ngoan cố</a:t>
            </a:r>
          </a:p>
        </p:txBody>
      </p:sp>
      <p:sp>
        <p:nvSpPr>
          <p:cNvPr id="320546" name="Text Box 34">
            <a:extLst>
              <a:ext uri="{FF2B5EF4-FFF2-40B4-BE49-F238E27FC236}">
                <a16:creationId xmlns:a16="http://schemas.microsoft.com/office/drawing/2014/main" xmlns="" id="{E9688A93-FBCD-4718-97F0-DF838DF8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951" y="31099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ngoan cường</a:t>
            </a:r>
          </a:p>
        </p:txBody>
      </p:sp>
      <p:sp>
        <p:nvSpPr>
          <p:cNvPr id="320547" name="Text Box 35">
            <a:extLst>
              <a:ext uri="{FF2B5EF4-FFF2-40B4-BE49-F238E27FC236}">
                <a16:creationId xmlns:a16="http://schemas.microsoft.com/office/drawing/2014/main" xmlns="" id="{10097361-8695-4430-A853-E7BCF28B1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75" y="39338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nghĩa vụ</a:t>
            </a:r>
          </a:p>
        </p:txBody>
      </p:sp>
      <p:sp>
        <p:nvSpPr>
          <p:cNvPr id="320548" name="Text Box 36">
            <a:extLst>
              <a:ext uri="{FF2B5EF4-FFF2-40B4-BE49-F238E27FC236}">
                <a16:creationId xmlns:a16="http://schemas.microsoft.com/office/drawing/2014/main" xmlns="" id="{8D0842D4-98D8-4C22-9DBB-2C175704D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31" y="47386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nhiệm vụ</a:t>
            </a:r>
          </a:p>
        </p:txBody>
      </p:sp>
      <p:sp>
        <p:nvSpPr>
          <p:cNvPr id="320549" name="Rectangle 3">
            <a:extLst>
              <a:ext uri="{FF2B5EF4-FFF2-40B4-BE49-F238E27FC236}">
                <a16:creationId xmlns:a16="http://schemas.microsoft.com/office/drawing/2014/main" xmlns="" id="{18BA704D-0D4E-4B17-B8CE-61CA2328D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10200"/>
            <a:ext cx="345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d.giữ gìn, bảo vệ</a:t>
            </a: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xmlns="" id="{7B8EB530-147A-4A47-BAA9-1B8E5404065A}"/>
              </a:ext>
            </a:extLst>
          </p:cNvPr>
          <p:cNvSpPr>
            <a:spLocks/>
          </p:cNvSpPr>
          <p:nvPr/>
        </p:nvSpPr>
        <p:spPr bwMode="auto">
          <a:xfrm>
            <a:off x="203200" y="5729288"/>
            <a:ext cx="7823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b="0">
                <a:cs typeface="Times New Roman" panose="02020603050405020304" pitchFamily="18" charset="0"/>
              </a:rPr>
              <a:t>- Em Thúy luôn luôn </a:t>
            </a:r>
            <a:r>
              <a:rPr lang="en-US" altLang="en-US" sz="2400" b="0">
                <a:solidFill>
                  <a:srgbClr val="FF000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US" sz="2400" b="0">
                <a:cs typeface="Times New Roman" panose="02020603050405020304" pitchFamily="18" charset="0"/>
              </a:rPr>
              <a:t>quần áo sạch sẽ.</a:t>
            </a:r>
          </a:p>
        </p:txBody>
      </p:sp>
      <p:sp>
        <p:nvSpPr>
          <p:cNvPr id="320551" name="Text Box 39">
            <a:extLst>
              <a:ext uri="{FF2B5EF4-FFF2-40B4-BE49-F238E27FC236}">
                <a16:creationId xmlns:a16="http://schemas.microsoft.com/office/drawing/2014/main" xmlns="" id="{81D26457-192D-4751-BEF8-1E5D6150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49" y="57292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giữ gìn</a:t>
            </a:r>
          </a:p>
        </p:txBody>
      </p:sp>
      <p:sp>
        <p:nvSpPr>
          <p:cNvPr id="320552" name="Text Box 40">
            <a:extLst>
              <a:ext uri="{FF2B5EF4-FFF2-40B4-BE49-F238E27FC236}">
                <a16:creationId xmlns:a16="http://schemas.microsoft.com/office/drawing/2014/main" xmlns="" id="{632C3D89-7A4C-4160-BE1B-582BBEF3D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61293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2929"/>
                </a:solidFill>
              </a:rPr>
              <a:t>Bảo vệ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CC512-81B5-43A8-BF3E-77985187222A}"/>
              </a:ext>
            </a:extLst>
          </p:cNvPr>
          <p:cNvSpPr>
            <a:spLocks/>
          </p:cNvSpPr>
          <p:nvPr/>
        </p:nvSpPr>
        <p:spPr bwMode="auto">
          <a:xfrm>
            <a:off x="222251" y="6143625"/>
            <a:ext cx="782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b="0">
                <a:cs typeface="Times New Roman" panose="02020603050405020304" pitchFamily="18" charset="0"/>
              </a:rPr>
              <a:t>- </a:t>
            </a:r>
            <a:r>
              <a:rPr lang="en-US" altLang="en-US" sz="2400" b="0">
                <a:solidFill>
                  <a:srgbClr val="FF000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US" sz="2400" b="0">
                <a:cs typeface="Times New Roman" panose="02020603050405020304" pitchFamily="18" charset="0"/>
              </a:rPr>
              <a:t>Tổ quốc là sứ mệnh của quân đội.</a:t>
            </a:r>
          </a:p>
        </p:txBody>
      </p:sp>
    </p:spTree>
    <p:extLst>
      <p:ext uri="{BB962C8B-B14F-4D97-AF65-F5344CB8AC3E}">
        <p14:creationId xmlns:p14="http://schemas.microsoft.com/office/powerpoint/2010/main" val="323754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3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3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3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3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7" grpId="0"/>
      <p:bldP spid="320530" grpId="0"/>
      <p:bldP spid="320535" grpId="0"/>
      <p:bldP spid="320536" grpId="0"/>
      <p:bldP spid="320537" grpId="0"/>
      <p:bldP spid="320538" grpId="0"/>
      <p:bldP spid="320539" grpId="0"/>
      <p:bldP spid="4" grpId="0"/>
      <p:bldP spid="320541" grpId="0"/>
      <p:bldP spid="2" grpId="0"/>
      <p:bldP spid="320543" grpId="0"/>
      <p:bldP spid="320544" grpId="0"/>
      <p:bldP spid="320545" grpId="0"/>
      <p:bldP spid="320546" grpId="0"/>
      <p:bldP spid="320547" grpId="0"/>
      <p:bldP spid="320548" grpId="0"/>
      <p:bldP spid="320549" grpId="0"/>
      <p:bldP spid="25602" grpId="0"/>
      <p:bldP spid="320551" grpId="0"/>
      <p:bldP spid="32055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xmlns="" id="{1DB233A6-EB99-4EEB-9221-0AEE6D5FB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3581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b="0">
              <a:latin typeface=".VnTime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xmlns="" id="{21890189-0EDF-46DF-BCD2-3D10BD1C80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61938"/>
            <a:ext cx="11785600" cy="58674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2" eaLnBrk="1" hangingPunct="1"/>
            <a:endParaRPr lang="en-US" altLang="en-US"/>
          </a:p>
          <a:p>
            <a:pPr lvl="2" eaLnBrk="1" hangingPunct="1"/>
            <a:r>
              <a:rPr lang="en-US" altLang="en-US"/>
              <a:t> </a:t>
            </a:r>
          </a:p>
          <a:p>
            <a:pPr lvl="2" eaLnBrk="1" hangingPunct="1"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xmlns="" id="{FEA16DDC-4566-4AE7-9207-45DED118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600201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35846" name="Text Box 8">
            <a:extLst>
              <a:ext uri="{FF2B5EF4-FFF2-40B4-BE49-F238E27FC236}">
                <a16:creationId xmlns:a16="http://schemas.microsoft.com/office/drawing/2014/main" xmlns="" id="{DD8BAB05-D6E3-4B04-B912-D56080AA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6764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321545" name="Text Box 9">
            <a:extLst>
              <a:ext uri="{FF2B5EF4-FFF2-40B4-BE49-F238E27FC236}">
                <a16:creationId xmlns:a16="http://schemas.microsoft.com/office/drawing/2014/main" xmlns="" id="{DE1E960B-860B-4166-8B29-0355D0EDE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2929"/>
                </a:solidFill>
              </a:rPr>
              <a:t>a.đối xử, đối đãi.</a:t>
            </a:r>
          </a:p>
        </p:txBody>
      </p:sp>
      <p:sp>
        <p:nvSpPr>
          <p:cNvPr id="321559" name="Rectangle 3">
            <a:extLst>
              <a:ext uri="{FF2B5EF4-FFF2-40B4-BE49-F238E27FC236}">
                <a16:creationId xmlns:a16="http://schemas.microsoft.com/office/drawing/2014/main" xmlns="" id="{120834B1-E094-4761-854C-A378A5467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0"/>
            <a:ext cx="375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FF2929"/>
                </a:solidFill>
              </a:rPr>
              <a:t>b.trọng đại, to lớn</a:t>
            </a:r>
            <a:endParaRPr lang="en-US" altLang="en-US" sz="2400">
              <a:solidFill>
                <a:srgbClr val="FF2929"/>
              </a:solidFill>
              <a:latin typeface="Arial" panose="020B0604020202020204" pitchFamily="34" charset="0"/>
            </a:endParaRPr>
          </a:p>
        </p:txBody>
      </p:sp>
      <p:sp>
        <p:nvSpPr>
          <p:cNvPr id="321562" name="Text Box 26">
            <a:extLst>
              <a:ext uri="{FF2B5EF4-FFF2-40B4-BE49-F238E27FC236}">
                <a16:creationId xmlns:a16="http://schemas.microsoft.com/office/drawing/2014/main" xmlns="" id="{804AC4DA-74C7-42A3-96F8-11F16EA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1" y="3075099"/>
            <a:ext cx="300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2929"/>
                </a:solidFill>
              </a:rPr>
              <a:t>Đối đãi / đối xử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xmlns="" id="{CE972417-9A06-4A25-8C40-2B93571DF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013075"/>
            <a:ext cx="1163531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>
                <a:latin typeface=".VnTime" pitchFamily="34" charset="0"/>
              </a:rPr>
              <a:t>- Nã    </a:t>
            </a:r>
            <a:r>
              <a:rPr lang="en-US" altLang="en-US" sz="2400" b="0" dirty="0">
                <a:latin typeface=".VnTime" pitchFamily="34" charset="0"/>
              </a:rPr>
              <a:t>...........</a:t>
            </a:r>
            <a:r>
              <a:rPr lang="en-US" altLang="en-US" sz="2400" dirty="0">
                <a:latin typeface=".VnTime" pitchFamily="34" charset="0"/>
              </a:rPr>
              <a:t>.              tö tÕ víi mäi ng­êi xung quanh nªn ai còng </a:t>
            </a:r>
          </a:p>
          <a:p>
            <a:r>
              <a:rPr lang="en-US" altLang="en-US" sz="2400" dirty="0">
                <a:latin typeface=".VnTime" pitchFamily="34" charset="0"/>
              </a:rPr>
              <a:t>  mÕn nã.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.VnTime" pitchFamily="34" charset="0"/>
              </a:rPr>
              <a:t> Mäi ng­êi ®Òu bÊt b×nh tr­íc th¸i ®é </a:t>
            </a:r>
            <a:r>
              <a:rPr lang="en-US" altLang="en-US" sz="2400" b="0" dirty="0">
                <a:latin typeface=".VnTime" pitchFamily="34" charset="0"/>
              </a:rPr>
              <a:t>. ..              </a:t>
            </a:r>
            <a:r>
              <a:rPr lang="en-US" altLang="en-US" sz="2400" dirty="0">
                <a:latin typeface=".VnTime" pitchFamily="34" charset="0"/>
              </a:rPr>
              <a:t>cña nã ®èi víi trÎ</a:t>
            </a:r>
          </a:p>
          <a:p>
            <a:r>
              <a:rPr lang="en-US" altLang="en-US" sz="2400" dirty="0">
                <a:latin typeface=".VnTime" pitchFamily="34" charset="0"/>
              </a:rPr>
              <a:t>  em</a:t>
            </a:r>
          </a:p>
        </p:txBody>
      </p:sp>
      <p:sp>
        <p:nvSpPr>
          <p:cNvPr id="321566" name="Text Box 30">
            <a:extLst>
              <a:ext uri="{FF2B5EF4-FFF2-40B4-BE49-F238E27FC236}">
                <a16:creationId xmlns:a16="http://schemas.microsoft.com/office/drawing/2014/main" xmlns="" id="{2F2C1676-F9EC-48EF-B095-AA2DE39A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850894"/>
            <a:ext cx="195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đối xử</a:t>
            </a:r>
          </a:p>
        </p:txBody>
      </p:sp>
      <p:sp>
        <p:nvSpPr>
          <p:cNvPr id="321568" name="Text Box 32">
            <a:extLst>
              <a:ext uri="{FF2B5EF4-FFF2-40B4-BE49-F238E27FC236}">
                <a16:creationId xmlns:a16="http://schemas.microsoft.com/office/drawing/2014/main" xmlns="" id="{D83FE332-2FBD-4993-98E0-B680F722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728" y="4921541"/>
            <a:ext cx="361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2929"/>
                </a:solidFill>
              </a:rPr>
              <a:t>trọng đại / to lớn</a:t>
            </a: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xmlns="" id="{EA380D9B-A4C1-4D5A-8407-9744D03FC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4876800"/>
            <a:ext cx="116056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57200" indent="-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.VnTime" pitchFamily="34" charset="0"/>
              </a:rPr>
              <a:t>- Cuéc C¸ch m¹ng th¸ng T¸m cã ý nghÜa </a:t>
            </a:r>
            <a:r>
              <a:rPr lang="en-US" altLang="en-US" sz="2400" b="0">
                <a:latin typeface=".VnTime" pitchFamily="34" charset="0"/>
              </a:rPr>
              <a:t>....</a:t>
            </a:r>
            <a:r>
              <a:rPr lang="en-US" altLang="en-US" sz="2400">
                <a:latin typeface=".VnTime" pitchFamily="34" charset="0"/>
              </a:rPr>
              <a:t>                          ®èi </a:t>
            </a:r>
          </a:p>
          <a:p>
            <a:r>
              <a:rPr lang="en-US" altLang="en-US" sz="2400">
                <a:latin typeface=".VnTime" pitchFamily="34" charset="0"/>
              </a:rPr>
              <a:t>     víi vËn mÖnh d©n téc.</a:t>
            </a:r>
          </a:p>
          <a:p>
            <a:r>
              <a:rPr lang="en-US" altLang="en-US" sz="2400">
                <a:latin typeface=".VnTime" pitchFamily="34" charset="0"/>
              </a:rPr>
              <a:t>-  ¤ng ta th©n h×nh</a:t>
            </a:r>
            <a:r>
              <a:rPr lang="en-US" altLang="en-US" sz="2400" b="0">
                <a:latin typeface=".VnTime" pitchFamily="34" charset="0"/>
              </a:rPr>
              <a:t>...</a:t>
            </a:r>
            <a:r>
              <a:rPr lang="en-US" altLang="en-US" sz="2400">
                <a:latin typeface=".VnTime" pitchFamily="34" charset="0"/>
              </a:rPr>
              <a:t>.            nh</a:t>
            </a:r>
            <a:r>
              <a:rPr lang="en-US" altLang="en-US" sz="2400"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.VnTime" pitchFamily="34" charset="0"/>
              </a:rPr>
              <a:t>­ hé ph¸p.</a:t>
            </a:r>
          </a:p>
        </p:txBody>
      </p:sp>
      <p:sp>
        <p:nvSpPr>
          <p:cNvPr id="321570" name="Text Box 34">
            <a:extLst>
              <a:ext uri="{FF2B5EF4-FFF2-40B4-BE49-F238E27FC236}">
                <a16:creationId xmlns:a16="http://schemas.microsoft.com/office/drawing/2014/main" xmlns="" id="{08515484-8DE0-4C1D-AF9F-F1126B366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392" y="5672138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2929"/>
                </a:solidFill>
              </a:rPr>
              <a:t>to lớn</a:t>
            </a:r>
          </a:p>
        </p:txBody>
      </p:sp>
      <p:sp>
        <p:nvSpPr>
          <p:cNvPr id="321571" name="Rectangle 2">
            <a:extLst>
              <a:ext uri="{FF2B5EF4-FFF2-40B4-BE49-F238E27FC236}">
                <a16:creationId xmlns:a16="http://schemas.microsoft.com/office/drawing/2014/main" xmlns="" id="{B9FD01E0-52B5-44F3-A8F8-C8733BE1C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1158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2929"/>
                </a:solidFill>
              </a:rPr>
              <a:t>Bài tập 7 / 116</a:t>
            </a:r>
            <a:r>
              <a:rPr lang="en-US" altLang="en-US" sz="2400" b="0">
                <a:solidFill>
                  <a:schemeClr val="accent2"/>
                </a:solidFill>
              </a:rPr>
              <a:t>. </a:t>
            </a:r>
            <a:r>
              <a:rPr lang="en-US" altLang="en-US" sz="2400">
                <a:solidFill>
                  <a:srgbClr val="0000FF"/>
                </a:solidFill>
              </a:rPr>
              <a:t>Trong các cặp câu sau, câu nào có thể dùng hai từ đồng nghĩa thay thế nhau, câu nào chỉ dùng được một trong hai từ đồng nghĩa đó? </a:t>
            </a: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951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5" grpId="0"/>
      <p:bldP spid="321559" grpId="0"/>
      <p:bldP spid="321562" grpId="0"/>
      <p:bldP spid="32774" grpId="0"/>
      <p:bldP spid="321566" grpId="0"/>
      <p:bldP spid="321568" grpId="0"/>
      <p:bldP spid="32778" grpId="0"/>
      <p:bldP spid="321570" grpId="0"/>
      <p:bldP spid="3215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xmlns="" id="{108681A5-6254-4452-8B06-1DF507A3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3581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b="0">
              <a:latin typeface=".VnTime" pitchFamily="34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xmlns="" id="{3E4952E3-0930-4D93-A162-5D4E4698B2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03200" y="866775"/>
            <a:ext cx="11785600" cy="58674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2" eaLnBrk="1" hangingPunct="1"/>
            <a:endParaRPr lang="en-US" altLang="en-US"/>
          </a:p>
          <a:p>
            <a:pPr lvl="2" eaLnBrk="1" hangingPunct="1"/>
            <a:endParaRPr lang="en-US" altLang="en-US"/>
          </a:p>
          <a:p>
            <a:pPr lvl="2" eaLnBrk="1" hangingPunct="1"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xmlns="" id="{1903C1EA-C215-41CC-81BC-32A4D2FF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600201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xmlns="" id="{8842417B-BC48-4571-AF6A-30DE969FD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6764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32784" name="Rectangle 16">
            <a:extLst>
              <a:ext uri="{FF2B5EF4-FFF2-40B4-BE49-F238E27FC236}">
                <a16:creationId xmlns:a16="http://schemas.microsoft.com/office/drawing/2014/main" xmlns="" id="{52A1C4AB-8B28-4CBB-ABC9-4DCB990F111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8601" y="914400"/>
            <a:ext cx="114850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2929"/>
                </a:solidFill>
              </a:rPr>
              <a:t>Bài tập 8 / 117</a:t>
            </a:r>
            <a:r>
              <a:rPr lang="en-US" altLang="en-US" sz="2400">
                <a:solidFill>
                  <a:srgbClr val="0000FF"/>
                </a:solidFill>
              </a:rPr>
              <a:t>.</a:t>
            </a:r>
            <a:r>
              <a:rPr lang="en-US" altLang="en-US" sz="2400" b="0">
                <a:solidFill>
                  <a:srgbClr val="0000FF"/>
                </a:solidFill>
              </a:rPr>
              <a:t> Đặt câu với mỗi từ: </a:t>
            </a:r>
            <a:r>
              <a:rPr lang="en-US" altLang="en-US" sz="2400">
                <a:solidFill>
                  <a:srgbClr val="FF00FF"/>
                </a:solidFill>
              </a:rPr>
              <a:t>bình thường, tầm thường;</a:t>
            </a:r>
          </a:p>
          <a:p>
            <a:pPr eaLnBrk="1" hangingPunct="1"/>
            <a:r>
              <a:rPr lang="en-US" altLang="en-US" sz="2400">
                <a:solidFill>
                  <a:srgbClr val="FF00FF"/>
                </a:solidFill>
              </a:rPr>
              <a:t> kết quả, hậu quả</a:t>
            </a:r>
          </a:p>
        </p:txBody>
      </p:sp>
      <p:sp>
        <p:nvSpPr>
          <p:cNvPr id="322576" name="Content Placeholder 2">
            <a:extLst>
              <a:ext uri="{FF2B5EF4-FFF2-40B4-BE49-F238E27FC236}">
                <a16:creationId xmlns:a16="http://schemas.microsoft.com/office/drawing/2014/main" xmlns="" id="{2F573A2C-E0BB-4059-AB1D-B5A236A5AD9F}"/>
              </a:ext>
            </a:extLst>
          </p:cNvPr>
          <p:cNvSpPr>
            <a:spLocks/>
          </p:cNvSpPr>
          <p:nvPr/>
        </p:nvSpPr>
        <p:spPr bwMode="auto">
          <a:xfrm>
            <a:off x="406400" y="1981200"/>
            <a:ext cx="782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/>
              <a:t>- Anh ấy sức khỏe </a:t>
            </a:r>
            <a:r>
              <a:rPr lang="en-US" altLang="en-US" sz="2400" i="1">
                <a:solidFill>
                  <a:srgbClr val="FF2929"/>
                </a:solidFill>
              </a:rPr>
              <a:t>bình thường.</a:t>
            </a:r>
            <a:endParaRPr lang="en-US" altLang="en-US" sz="2400">
              <a:solidFill>
                <a:srgbClr val="FF2929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- Hắn chỉ là một kẻ </a:t>
            </a:r>
            <a:r>
              <a:rPr lang="en-US" altLang="en-US" sz="2400" i="1">
                <a:solidFill>
                  <a:srgbClr val="FF2929"/>
                </a:solidFill>
              </a:rPr>
              <a:t>tầm thường.</a:t>
            </a:r>
            <a:endParaRPr lang="en-US" altLang="en-US" sz="2400">
              <a:solidFill>
                <a:srgbClr val="FF2929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- </a:t>
            </a:r>
            <a:r>
              <a:rPr lang="en-US" altLang="en-US" sz="2400" i="1">
                <a:solidFill>
                  <a:srgbClr val="FF2929"/>
                </a:solidFill>
              </a:rPr>
              <a:t>Kết quả</a:t>
            </a:r>
            <a:r>
              <a:rPr lang="en-US" altLang="en-US" sz="2400">
                <a:solidFill>
                  <a:srgbClr val="00B050"/>
                </a:solidFill>
              </a:rPr>
              <a:t>  </a:t>
            </a:r>
            <a:r>
              <a:rPr lang="en-US" altLang="en-US" sz="2400"/>
              <a:t>hai đội hòa nhau 0-0.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- Kẻ làm ác sẽ có ngày gánh lấy </a:t>
            </a:r>
            <a:r>
              <a:rPr lang="en-US" altLang="en-US" sz="2400" i="1">
                <a:solidFill>
                  <a:srgbClr val="FF2929"/>
                </a:solidFill>
              </a:rPr>
              <a:t>hậu quả.</a:t>
            </a:r>
            <a:endParaRPr lang="en-US" altLang="en-US" sz="3200">
              <a:solidFill>
                <a:srgbClr val="FF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9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  <p:bldP spid="3225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 các từ dùng sai in đậm trong các câu sau: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842" y="1464973"/>
            <a:ext cx="109728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Ông bà cha mẹ đã lao động vất vả, tạo ra các thành quả để con cháu đời sau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hưởng lạc.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=&gt; Hưởng thụ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Trong xã hội ta không ít người sống ích kỉ, không giúp đỡ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 che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 người khác.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che chở(bao bọc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Câu tục ngữ ăn quả nhớ kẻ trồng cây đã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giảng dạy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cho chúng ta lòng biết ơn đối với thế hệ cha anh.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dạy (nhắc nhở)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Phòng tranh có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trình bày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nhiều bức tranh của nhiều họa sĩ nổi tiếng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=&gt; trưng bày</a:t>
            </a:r>
          </a:p>
        </p:txBody>
      </p:sp>
      <p:pic>
        <p:nvPicPr>
          <p:cNvPr id="28676" name="Picture 4" descr="post-60-10813422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257800"/>
            <a:ext cx="335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ost-60-10813422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5334000"/>
            <a:ext cx="2679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ost-60-10813422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325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8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447801"/>
            <a:ext cx="1005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 các ghi nhớ</a:t>
            </a:r>
            <a:r>
              <a:rPr lang="vi-V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vi-V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 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 các </a:t>
            </a:r>
            <a:r>
              <a:rPr lang="vi-V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tập.</a:t>
            </a:r>
          </a:p>
          <a:p>
            <a:r>
              <a:rPr lang="vi-V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Chuẩn 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bị: </a:t>
            </a:r>
            <a:r>
              <a:rPr lang="vi-VN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trái nghĩa”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54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800" y="5334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VD: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9337" y="1121780"/>
            <a:ext cx="64239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Nắng rọi Hương Lô khói tía bay,</a:t>
            </a:r>
          </a:p>
          <a:p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 trông dòng thác trước sông này.</a:t>
            </a:r>
          </a:p>
          <a:p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 bay thẳng xuống ba nghìn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Tưởng dải Ngân Hà tuột khỏi mây.</a:t>
            </a:r>
          </a:p>
          <a:p>
            <a:endParaRPr lang="vi-VN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733800"/>
            <a:ext cx="1026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1. Dựa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vào kiến thức đã học ở tiểu học, hãy tìm các từ đồng nghĩa với mỗi từ “rọi, trông”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013" y="4896501"/>
            <a:ext cx="995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d2e40e093925d5cd121e9fb2a5a4a00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4448847"/>
            <a:ext cx="1728115" cy="172811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3102" y="1543442"/>
            <a:ext cx="459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0025" y="2476010"/>
            <a:ext cx="661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4895" y="3233451"/>
            <a:ext cx="892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2914" y="3967742"/>
            <a:ext cx="61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endParaRPr lang="vi-VN" sz="2400" dirty="0">
              <a:solidFill>
                <a:srgbClr val="7030A0"/>
              </a:solidFill>
            </a:endParaRPr>
          </a:p>
        </p:txBody>
      </p:sp>
      <p:pic>
        <p:nvPicPr>
          <p:cNvPr id="15" name="Picture 14" descr="d2e40e093925d5cd121e9fb2a5a4a00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515" y="1064870"/>
            <a:ext cx="1203527" cy="1203527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>
            <a:off x="9097700" y="3876371"/>
            <a:ext cx="1643605" cy="2093443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 flipH="1">
            <a:off x="6018836" y="439840"/>
            <a:ext cx="5382228" cy="254643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Em có nhận xét gì về phần âm và phần nghĩa của các từ đồng nghĩa? </a:t>
            </a:r>
            <a:endParaRPr lang="en-US" sz="3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214" y="5092415"/>
            <a:ext cx="839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Phát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giống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giống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d2e40e093925d5cd121e9fb2a5a4a00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4448847"/>
            <a:ext cx="1728115" cy="172811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d2e40e093925d5cd121e9fb2a5a4a00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515" y="1064870"/>
            <a:ext cx="1203527" cy="1203527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>
            <a:off x="9097700" y="3876371"/>
            <a:ext cx="1643605" cy="2093443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 flipH="1">
            <a:off x="6018836" y="439840"/>
            <a:ext cx="5382228" cy="254643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769" y="3215560"/>
            <a:ext cx="8198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đồng nghĩa là những từ có nghĩa giống nhau  hoặc gần giống nhau.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cha ….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d2e40e093925d5cd121e9fb2a5a4a00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4448847"/>
            <a:ext cx="1728115" cy="172811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9625" y="2128760"/>
            <a:ext cx="661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dòm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9295" y="2886201"/>
            <a:ext cx="8928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nom,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….. 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188" y="4060342"/>
            <a:ext cx="748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ngóng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hi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i="1" dirty="0">
              <a:solidFill>
                <a:srgbClr val="7030A0"/>
              </a:solidFill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>
            <a:off x="9097700" y="3876371"/>
            <a:ext cx="1643605" cy="2093443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 flipH="1">
            <a:off x="6192457" y="532438"/>
            <a:ext cx="5382228" cy="254643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214" y="5092415"/>
            <a:ext cx="8395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Một từ nhiều nghĩa có thể thuộc vào nhiều nhóm từ đồng nghĩa khác nhau</a:t>
            </a:r>
            <a:r>
              <a:rPr lang="vi-VN" sz="3600" i="1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199" y="1722418"/>
            <a:ext cx="10147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đồng nghĩa là những từ có nghĩa giống nhau  hoặc gần giống nhau.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cha ….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4251961"/>
            <a:ext cx="284480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68800" y="42672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từ nhiều nghĩa có thể thuộc vào nhiều nhóm từ đồng nghĩa khác nhau</a:t>
            </a:r>
            <a:r>
              <a:rPr lang="vi-VN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409" y="613178"/>
            <a:ext cx="2887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Ghi nhớ 1</a:t>
            </a:r>
            <a:r>
              <a:rPr lang="vi-VN" sz="44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i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13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1"/>
          <p:cNvSpPr/>
          <p:nvPr/>
        </p:nvSpPr>
        <p:spPr>
          <a:xfrm>
            <a:off x="3000375" y="2854325"/>
            <a:ext cx="7008141" cy="205777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2"/>
          <p:cNvSpPr/>
          <p:nvPr/>
        </p:nvSpPr>
        <p:spPr>
          <a:xfrm>
            <a:off x="5819775" y="1101725"/>
            <a:ext cx="1139035" cy="1139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457575" y="2930525"/>
            <a:ext cx="6056815" cy="18466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Các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loại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từ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đồng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nghĩa</a:t>
            </a:r>
            <a:endParaRPr lang="en-US" altLang="zh-CN" sz="6000" dirty="0" smtClean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2082</Words>
  <Application>Microsoft Office PowerPoint</Application>
  <PresentationFormat>Custom</PresentationFormat>
  <Paragraphs>300</Paragraphs>
  <Slides>38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Times New Roman</vt:lpstr>
      <vt:lpstr>Amperzand</vt:lpstr>
      <vt:lpstr>Wingdings</vt:lpstr>
      <vt:lpstr>微软雅黑</vt:lpstr>
      <vt:lpstr>等线</vt:lpstr>
      <vt:lpstr>Tahoma</vt:lpstr>
      <vt:lpstr>.VnTime</vt:lpstr>
      <vt:lpstr>Calibri</vt:lpstr>
      <vt:lpstr>Calibri Light</vt:lpstr>
      <vt:lpstr>Office Theme</vt:lpstr>
      <vt:lpstr>Từ đồng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4/115. Hãy thay thế các từ in đậm trong các câu sau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9: Chữa các từ dùng sai in đậm trong các câu sau: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huy_ctn</cp:lastModifiedBy>
  <cp:revision>31</cp:revision>
  <dcterms:created xsi:type="dcterms:W3CDTF">2018-08-07T05:25:16Z</dcterms:created>
  <dcterms:modified xsi:type="dcterms:W3CDTF">2021-10-14T02:06:06Z</dcterms:modified>
</cp:coreProperties>
</file>